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2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schemas.openxmlformats.org/officeDocument/2006/relationships/font" Target="fonts/Oswald-bold.fntdata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79b702f21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79b702f21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7c1e78577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7c1e78577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7c1e78577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7c1e78577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a2279633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1a2279633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a2279633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1a2279633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1a22796337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1a2279633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a22796337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1a2279633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7d6b7caf2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7d6b7caf2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6.xml"/><Relationship Id="rId10" Type="http://schemas.openxmlformats.org/officeDocument/2006/relationships/slide" Target="/ppt/slides/slide5.xml"/><Relationship Id="rId13" Type="http://schemas.openxmlformats.org/officeDocument/2006/relationships/slide" Target="/ppt/slides/slide8.xml"/><Relationship Id="rId12" Type="http://schemas.openxmlformats.org/officeDocument/2006/relationships/slide" Target="/ppt/slides/slide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/ppt/slides/slide4.xml"/><Relationship Id="rId14" Type="http://schemas.openxmlformats.org/officeDocument/2006/relationships/slide" Target="/ppt/slides/slide9.xml"/><Relationship Id="rId5" Type="http://schemas.openxmlformats.org/officeDocument/2006/relationships/image" Target="../media/image3.png"/><Relationship Id="rId6" Type="http://schemas.openxmlformats.org/officeDocument/2006/relationships/image" Target="../media/image23.png"/><Relationship Id="rId7" Type="http://schemas.openxmlformats.org/officeDocument/2006/relationships/slide" Target="/ppt/slides/slide1.xml"/><Relationship Id="rId8" Type="http://schemas.openxmlformats.org/officeDocument/2006/relationships/slide" Target="/ppt/slides/slide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slide" Target="/ppt/slides/slide1.xml"/><Relationship Id="rId5" Type="http://schemas.openxmlformats.org/officeDocument/2006/relationships/image" Target="../media/image18.png"/><Relationship Id="rId6" Type="http://schemas.openxmlformats.org/officeDocument/2006/relationships/image" Target="../media/image23.png"/><Relationship Id="rId7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slide" Target="/ppt/slides/slide1.xml"/><Relationship Id="rId5" Type="http://schemas.openxmlformats.org/officeDocument/2006/relationships/image" Target="../media/image18.png"/><Relationship Id="rId6" Type="http://schemas.openxmlformats.org/officeDocument/2006/relationships/image" Target="../media/image23.png"/><Relationship Id="rId7" Type="http://schemas.openxmlformats.org/officeDocument/2006/relationships/hyperlink" Target="http://drive.google.com/file/d/17k8xKYvnFxk3vLq19SzjjqbhqA6KDxlX/view" TargetMode="External"/><Relationship Id="rId8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slide" Target="/ppt/slides/slide1.xml"/><Relationship Id="rId5" Type="http://schemas.openxmlformats.org/officeDocument/2006/relationships/image" Target="../media/image18.png"/><Relationship Id="rId6" Type="http://schemas.openxmlformats.org/officeDocument/2006/relationships/image" Target="../media/image23.pn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18.png"/><Relationship Id="rId13" Type="http://schemas.openxmlformats.org/officeDocument/2006/relationships/image" Target="../media/image8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slide" Target="/ppt/slides/slide1.xml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2.png"/><Relationship Id="rId8" Type="http://schemas.openxmlformats.org/officeDocument/2006/relationships/hyperlink" Target="https://drive.google.com/drive/folders/1B-hb_VBW-o5tZHIW7kCc_CPxXKgfGbP8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slide" Target="/ppt/slides/slide1.xml"/><Relationship Id="rId5" Type="http://schemas.openxmlformats.org/officeDocument/2006/relationships/image" Target="../media/image18.png"/><Relationship Id="rId6" Type="http://schemas.openxmlformats.org/officeDocument/2006/relationships/image" Target="../media/image23.png"/><Relationship Id="rId7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slide" Target="/ppt/slides/slide1.xml"/><Relationship Id="rId5" Type="http://schemas.openxmlformats.org/officeDocument/2006/relationships/image" Target="../media/image18.png"/><Relationship Id="rId6" Type="http://schemas.openxmlformats.org/officeDocument/2006/relationships/image" Target="../media/image23.png"/><Relationship Id="rId7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slide" Target="/ppt/slides/slide1.xml"/><Relationship Id="rId5" Type="http://schemas.openxmlformats.org/officeDocument/2006/relationships/image" Target="../media/image18.png"/><Relationship Id="rId6" Type="http://schemas.openxmlformats.org/officeDocument/2006/relationships/image" Target="../media/image23.png"/><Relationship Id="rId7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slide" Target="/ppt/slides/slide1.xml"/><Relationship Id="rId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6400" y="0"/>
            <a:ext cx="2265300" cy="5143500"/>
          </a:xfrm>
          <a:prstGeom prst="rect">
            <a:avLst/>
          </a:prstGeom>
          <a:solidFill>
            <a:srgbClr val="DCBD74">
              <a:alpha val="478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258900" y="0"/>
            <a:ext cx="6885000" cy="5155800"/>
          </a:xfrm>
          <a:prstGeom prst="rect">
            <a:avLst/>
          </a:prstGeom>
          <a:solidFill>
            <a:srgbClr val="1E1E1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6546"/>
            <a:ext cx="9144003" cy="18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12" y="64008"/>
            <a:ext cx="1383221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5862" y="1403755"/>
            <a:ext cx="6648427" cy="373974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713125" y="76950"/>
            <a:ext cx="6354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Stage Directions and Solving Equations</a:t>
            </a:r>
            <a:endParaRPr b="1" sz="23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495575" y="902825"/>
            <a:ext cx="65268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b="1" lang="en" sz="135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You will explain each step of multi-step equations like stage directions in a script. You will make your own problem with written explanations for each step.</a:t>
            </a:r>
            <a:endParaRPr b="1" sz="135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632325" y="2731975"/>
            <a:ext cx="2095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E0BB65"/>
                </a:solidFill>
                <a:latin typeface="Avenir"/>
                <a:ea typeface="Avenir"/>
                <a:cs typeface="Avenir"/>
                <a:sym typeface="Avenir"/>
              </a:rPr>
              <a:t>Words you </a:t>
            </a:r>
            <a:endParaRPr b="1" sz="2300">
              <a:solidFill>
                <a:srgbClr val="E0BB6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E0BB65"/>
                </a:solidFill>
                <a:latin typeface="Avenir"/>
                <a:ea typeface="Avenir"/>
                <a:cs typeface="Avenir"/>
                <a:sym typeface="Avenir"/>
              </a:rPr>
              <a:t>will be using</a:t>
            </a:r>
            <a:r>
              <a:rPr lang="en">
                <a:solidFill>
                  <a:srgbClr val="E0BB65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>
              <a:solidFill>
                <a:srgbClr val="E0BB6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150325" y="2203775"/>
            <a:ext cx="108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550813" y="4023650"/>
            <a:ext cx="1081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solution</a:t>
            </a: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490500" y="3063838"/>
            <a:ext cx="1081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equation</a:t>
            </a:r>
            <a:endParaRPr sz="13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7046975" y="3009175"/>
            <a:ext cx="108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</a:t>
            </a:r>
            <a:r>
              <a:rPr lang="en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roperties</a:t>
            </a:r>
            <a:endParaRPr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of equity</a:t>
            </a:r>
            <a:endParaRPr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235175" y="1618075"/>
            <a:ext cx="1787700" cy="2748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DCBD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585500" y="691850"/>
            <a:ext cx="108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MATH</a:t>
            </a:r>
            <a:endParaRPr sz="1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500800" y="322850"/>
            <a:ext cx="126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THEATRE</a:t>
            </a:r>
            <a:endParaRPr sz="1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1091000" y="618950"/>
            <a:ext cx="70500" cy="72900"/>
          </a:xfrm>
          <a:prstGeom prst="flowChartConnector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3">
            <a:hlinkClick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96074" y="4486900"/>
            <a:ext cx="590374" cy="5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>
            <a:hlinkClick action="ppaction://hlinksldjump" r:id="rId7"/>
          </p:cNvPr>
          <p:cNvSpPr txBox="1"/>
          <p:nvPr/>
        </p:nvSpPr>
        <p:spPr>
          <a:xfrm>
            <a:off x="268000" y="1931575"/>
            <a:ext cx="1726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333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venir"/>
              <a:buChar char="●"/>
            </a:pPr>
            <a:r>
              <a:rPr b="1" lang="en" sz="1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action="ppaction://hlinkshowjump?jump=nextslide"/>
              </a:rPr>
              <a:t>Artful Thinking</a:t>
            </a:r>
            <a:endParaRPr b="1" sz="1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333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venir"/>
              <a:buChar char="●"/>
            </a:pPr>
            <a:r>
              <a:rPr b="1" lang="en" sz="1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action="ppaction://hlinksldjump" r:id="rId8"/>
              </a:rPr>
              <a:t>Romeo and Juliet</a:t>
            </a:r>
            <a:endParaRPr b="1" sz="1200">
              <a:latin typeface="Avenir"/>
              <a:ea typeface="Avenir"/>
              <a:cs typeface="Avenir"/>
              <a:sym typeface="Avenir"/>
            </a:endParaRPr>
          </a:p>
          <a:p>
            <a:pPr indent="-1333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●"/>
            </a:pPr>
            <a:r>
              <a:rPr b="1" lang="en" sz="1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action="ppaction://hlinksldjump" r:id="rId9"/>
              </a:rPr>
              <a:t>Stage Directions</a:t>
            </a:r>
            <a:endParaRPr b="1" sz="1200">
              <a:latin typeface="Avenir"/>
              <a:ea typeface="Avenir"/>
              <a:cs typeface="Avenir"/>
              <a:sym typeface="Avenir"/>
            </a:endParaRPr>
          </a:p>
          <a:p>
            <a:pPr indent="-1333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●"/>
            </a:pPr>
            <a:r>
              <a:rPr b="1" lang="en" sz="1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action="ppaction://hlinksldjump" r:id="rId10"/>
              </a:rPr>
              <a:t>Following Directions</a:t>
            </a:r>
            <a:endParaRPr b="1" sz="1200">
              <a:latin typeface="Avenir"/>
              <a:ea typeface="Avenir"/>
              <a:cs typeface="Avenir"/>
              <a:sym typeface="Avenir"/>
            </a:endParaRPr>
          </a:p>
          <a:p>
            <a:pPr indent="-1333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●"/>
            </a:pPr>
            <a:r>
              <a:rPr b="1" lang="en" sz="1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action="ppaction://hlinksldjump" r:id="rId11"/>
              </a:rPr>
              <a:t>What Happened?</a:t>
            </a:r>
            <a:endParaRPr b="1" sz="1200">
              <a:latin typeface="Avenir"/>
              <a:ea typeface="Avenir"/>
              <a:cs typeface="Avenir"/>
              <a:sym typeface="Avenir"/>
            </a:endParaRPr>
          </a:p>
          <a:p>
            <a:pPr indent="-1333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●"/>
            </a:pPr>
            <a:r>
              <a:rPr b="1" lang="en" sz="1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action="ppaction://hlinksldjump" r:id="rId12"/>
              </a:rPr>
              <a:t>Main Activity</a:t>
            </a:r>
            <a:endParaRPr b="1" sz="1200">
              <a:latin typeface="Avenir"/>
              <a:ea typeface="Avenir"/>
              <a:cs typeface="Avenir"/>
              <a:sym typeface="Avenir"/>
            </a:endParaRPr>
          </a:p>
          <a:p>
            <a:pPr indent="-1333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●"/>
            </a:pPr>
            <a:r>
              <a:rPr b="1" lang="en" sz="1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action="ppaction://hlinksldjump" r:id="rId13"/>
              </a:rPr>
              <a:t>Closure</a:t>
            </a:r>
            <a:endParaRPr b="1" sz="1200">
              <a:latin typeface="Avenir"/>
              <a:ea typeface="Avenir"/>
              <a:cs typeface="Avenir"/>
              <a:sym typeface="Avenir"/>
            </a:endParaRPr>
          </a:p>
          <a:p>
            <a:pPr indent="-13335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●"/>
            </a:pPr>
            <a:r>
              <a:rPr b="1" lang="en" sz="1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action="ppaction://hlinksldjump" r:id="rId14"/>
              </a:rPr>
              <a:t>How Did You Do?</a:t>
            </a:r>
            <a:endParaRPr b="1"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6383875" y="4192788"/>
            <a:ext cx="1081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distributive</a:t>
            </a:r>
            <a:endParaRPr sz="1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property</a:t>
            </a:r>
            <a:endParaRPr sz="1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/>
        </p:nvSpPr>
        <p:spPr>
          <a:xfrm>
            <a:off x="153000" y="0"/>
            <a:ext cx="602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Artful Thinking</a:t>
            </a:r>
            <a:endParaRPr b="1" sz="4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825"/>
            <a:ext cx="9144003" cy="1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5245450" y="1116100"/>
            <a:ext cx="37410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rgbClr val="00FFFF"/>
                </a:solidFill>
                <a:latin typeface="Avenir"/>
                <a:ea typeface="Avenir"/>
                <a:cs typeface="Avenir"/>
                <a:sym typeface="Avenir"/>
              </a:rPr>
              <a:t>10 x 2 Routine</a:t>
            </a:r>
            <a:endParaRPr b="1" sz="2000" u="sng">
              <a:solidFill>
                <a:srgbClr val="00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 u="sng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Char char="●"/>
            </a:pPr>
            <a:r>
              <a:rPr b="1" lang="en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Look at the image quietly.</a:t>
            </a:r>
            <a:endParaRPr b="1" sz="16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Char char="○"/>
            </a:pPr>
            <a:r>
              <a:rPr b="1" lang="en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Let </a:t>
            </a:r>
            <a:r>
              <a:rPr b="1" lang="en" sz="16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your eyes wander</a:t>
            </a:r>
            <a:r>
              <a:rPr b="1" lang="en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b="1" sz="16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Char char="○"/>
            </a:pPr>
            <a:r>
              <a:rPr b="1" lang="en" sz="16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List 10 words</a:t>
            </a:r>
            <a:r>
              <a:rPr b="1" lang="en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or </a:t>
            </a:r>
            <a:r>
              <a:rPr b="1" lang="en" sz="16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phrases</a:t>
            </a:r>
            <a:r>
              <a:rPr b="1" lang="en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about any aspect of the piece.</a:t>
            </a:r>
            <a:endParaRPr b="1" sz="16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venir"/>
              <a:buChar char="○"/>
            </a:pPr>
            <a:r>
              <a:rPr b="1" lang="en" sz="16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Repeat Steps 1&amp;2:</a:t>
            </a:r>
            <a:r>
              <a:rPr b="1" lang="en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Look at this again and try to </a:t>
            </a:r>
            <a:r>
              <a:rPr b="1" lang="en" sz="16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add 10 more words </a:t>
            </a:r>
            <a:r>
              <a:rPr b="1" lang="en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or</a:t>
            </a:r>
            <a:r>
              <a:rPr b="1" lang="en" sz="16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 phrases</a:t>
            </a:r>
            <a:r>
              <a:rPr b="1" lang="en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to your list.</a:t>
            </a:r>
            <a:endParaRPr b="1"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0" name="Google Shape;80;p14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1901" y="4486900"/>
            <a:ext cx="590374" cy="59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>
            <a:hlinkClick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96074" y="4486900"/>
            <a:ext cx="590374" cy="5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9600" y="1248725"/>
            <a:ext cx="4940649" cy="3563855"/>
          </a:xfrm>
          <a:prstGeom prst="rect">
            <a:avLst/>
          </a:prstGeom>
          <a:noFill/>
          <a:ln cap="flat" cmpd="sng" w="38100">
            <a:solidFill>
              <a:srgbClr val="DCBD7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153000" y="0"/>
            <a:ext cx="602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Romeo and Juliet</a:t>
            </a:r>
            <a:endParaRPr b="1" sz="4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825"/>
            <a:ext cx="9144003" cy="1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153000" y="970400"/>
            <a:ext cx="8833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ts val="1300"/>
              <a:buFont typeface="Avenir"/>
              <a:buChar char="●"/>
            </a:pPr>
            <a:r>
              <a:rPr b="1" lang="en" sz="13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Watch</a:t>
            </a:r>
            <a:r>
              <a:rPr b="1" lang="en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this </a:t>
            </a:r>
            <a:r>
              <a:rPr b="1" lang="en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balcony scene from Romeo and Juliet. </a:t>
            </a:r>
            <a:r>
              <a:rPr b="1" lang="en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Try to </a:t>
            </a:r>
            <a:r>
              <a:rPr b="1" lang="en" sz="13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write down everything</a:t>
            </a:r>
            <a:r>
              <a:rPr b="1" lang="en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that happens with as much </a:t>
            </a:r>
            <a:r>
              <a:rPr b="1" lang="en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detail</a:t>
            </a:r>
            <a:r>
              <a:rPr b="1" lang="en" sz="1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as possible.</a:t>
            </a:r>
            <a:endParaRPr b="1" u="sng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0" name="Google Shape;90;p15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1901" y="4486900"/>
            <a:ext cx="590374" cy="59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>
            <a:hlinkClick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96074" y="4486900"/>
            <a:ext cx="590374" cy="5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 title="S1 - Balcony Scene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58213" y="1479200"/>
            <a:ext cx="4627574" cy="3470675"/>
          </a:xfrm>
          <a:prstGeom prst="rect">
            <a:avLst/>
          </a:prstGeom>
          <a:noFill/>
          <a:ln cap="flat" cmpd="sng" w="38100">
            <a:solidFill>
              <a:srgbClr val="DCBD7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E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153000" y="0"/>
            <a:ext cx="602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Stage Directions</a:t>
            </a:r>
            <a:endParaRPr b="1" sz="4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825"/>
            <a:ext cx="9144003" cy="1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235550" y="1028100"/>
            <a:ext cx="5418000" cy="4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venir"/>
              <a:buChar char="●"/>
            </a:pP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Stage Directions: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an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instruction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in the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text of a play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, especially one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indicating the movement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position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, or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tone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of an actor, or the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sound effects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and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lighting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endParaRPr b="1" sz="2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2400"/>
              <a:buFont typeface="Avenir"/>
              <a:buChar char="●"/>
            </a:pP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Review your list…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Which items could be considered stage directions?</a:t>
            </a:r>
            <a:endParaRPr b="1" sz="2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0" name="Google Shape;100;p16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1901" y="4486900"/>
            <a:ext cx="590374" cy="59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>
            <a:hlinkClick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96074" y="4486900"/>
            <a:ext cx="590374" cy="5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39955" y="1650325"/>
            <a:ext cx="3376920" cy="2306438"/>
          </a:xfrm>
          <a:prstGeom prst="rect">
            <a:avLst/>
          </a:prstGeom>
          <a:noFill/>
          <a:ln cap="flat" cmpd="sng" w="38100">
            <a:solidFill>
              <a:srgbClr val="DCBD7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E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0" l="29558" r="30202" t="0"/>
          <a:stretch/>
        </p:blipFill>
        <p:spPr>
          <a:xfrm rot="680546">
            <a:off x="6741319" y="2016425"/>
            <a:ext cx="1447755" cy="224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b="0" l="28769" r="29882" t="3530"/>
          <a:stretch/>
        </p:blipFill>
        <p:spPr>
          <a:xfrm>
            <a:off x="6180600" y="1447400"/>
            <a:ext cx="1542047" cy="224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5">
            <a:alphaModFix/>
          </a:blip>
          <a:srcRect b="0" l="29980" r="29996" t="5311"/>
          <a:stretch/>
        </p:blipFill>
        <p:spPr>
          <a:xfrm rot="-294363">
            <a:off x="5486950" y="2506075"/>
            <a:ext cx="1442628" cy="21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6">
            <a:alphaModFix/>
          </a:blip>
          <a:srcRect b="6962" l="29739" r="29710" t="2145"/>
          <a:stretch/>
        </p:blipFill>
        <p:spPr>
          <a:xfrm rot="207465">
            <a:off x="4739000" y="2677938"/>
            <a:ext cx="1607924" cy="225267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153000" y="0"/>
            <a:ext cx="602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Following Directions</a:t>
            </a:r>
            <a:endParaRPr b="1" sz="4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741825"/>
            <a:ext cx="9144003" cy="1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77725" y="1528675"/>
            <a:ext cx="4594800" cy="24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venir"/>
              <a:buChar char="●"/>
            </a:pPr>
            <a:r>
              <a:rPr b="1" lang="en" sz="2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Let’s perform the play titled, </a:t>
            </a:r>
            <a:r>
              <a:rPr b="1" lang="en" sz="22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Composition</a:t>
            </a:r>
            <a:r>
              <a:rPr b="1" lang="en" sz="2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, written by Maureen Kane Berg</a:t>
            </a:r>
            <a:endParaRPr b="1" sz="2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8300" lvl="0" marL="457200" rtl="0" algn="l"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2200"/>
              <a:buFont typeface="Avenir"/>
              <a:buChar char="●"/>
            </a:pPr>
            <a:r>
              <a:rPr b="1" lang="en" sz="2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We are going to try to </a:t>
            </a:r>
            <a:r>
              <a:rPr b="1" lang="en" sz="22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follow</a:t>
            </a:r>
            <a:r>
              <a:rPr b="1" lang="en" sz="2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some </a:t>
            </a:r>
            <a:r>
              <a:rPr b="1" lang="en" sz="2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8"/>
              </a:rPr>
              <a:t>stage directions</a:t>
            </a:r>
            <a:r>
              <a:rPr b="1" lang="en" sz="2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written in a script </a:t>
            </a:r>
            <a:r>
              <a:rPr b="1" lang="en" sz="22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while performing</a:t>
            </a:r>
            <a:r>
              <a:rPr b="1" lang="en" sz="2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endParaRPr b="1" sz="2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4" name="Google Shape;114;p17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681901" y="4486900"/>
            <a:ext cx="590374" cy="59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>
            <a:hlinkClick action="ppaction://hlinkshowjump?jump=nextslide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396074" y="4486900"/>
            <a:ext cx="590374" cy="5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12">
            <a:alphaModFix/>
          </a:blip>
          <a:srcRect b="13503" l="30208" r="29981" t="5635"/>
          <a:stretch/>
        </p:blipFill>
        <p:spPr>
          <a:xfrm rot="-395877">
            <a:off x="4616362" y="1849301"/>
            <a:ext cx="1853201" cy="235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13">
            <a:alphaModFix/>
          </a:blip>
          <a:srcRect b="0" l="29370" r="29786" t="4607"/>
          <a:stretch/>
        </p:blipFill>
        <p:spPr>
          <a:xfrm>
            <a:off x="7353550" y="1750626"/>
            <a:ext cx="1542052" cy="225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E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153000" y="0"/>
            <a:ext cx="602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What Happened?</a:t>
            </a:r>
            <a:endParaRPr b="1" sz="4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825"/>
            <a:ext cx="9144003" cy="1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213350" y="1349900"/>
            <a:ext cx="5418000" cy="3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venir"/>
              <a:buChar char="●"/>
            </a:pP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Look at your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equations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and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write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the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steps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for it.</a:t>
            </a:r>
            <a:endParaRPr b="1" sz="2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venir"/>
              <a:buChar char="●"/>
            </a:pP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Write your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final work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on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paper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to be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displayed 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 the classroom.</a:t>
            </a:r>
            <a:endParaRPr b="1" sz="2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81000" lvl="1" marL="914400" rtl="0" algn="l"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2400"/>
              <a:buFont typeface="Avenir"/>
              <a:buChar char="○"/>
            </a:pP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Your poster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should include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the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explanation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and the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steps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of how it was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solved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endParaRPr b="1" sz="2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5" name="Google Shape;125;p18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1901" y="4486900"/>
            <a:ext cx="590374" cy="59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>
            <a:hlinkClick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96074" y="4486900"/>
            <a:ext cx="590374" cy="5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6075" y="1096237"/>
            <a:ext cx="3207850" cy="3213206"/>
          </a:xfrm>
          <a:prstGeom prst="rect">
            <a:avLst/>
          </a:prstGeom>
          <a:noFill/>
          <a:ln cap="flat" cmpd="sng" w="38100">
            <a:solidFill>
              <a:srgbClr val="DCBD7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E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/>
        </p:nvSpPr>
        <p:spPr>
          <a:xfrm>
            <a:off x="153000" y="0"/>
            <a:ext cx="602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Main </a:t>
            </a:r>
            <a:r>
              <a:rPr b="1"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Activity</a:t>
            </a:r>
            <a:endParaRPr b="1" sz="4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825"/>
            <a:ext cx="9144003" cy="1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235525" y="1054875"/>
            <a:ext cx="5662200" cy="4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venir"/>
              <a:buChar char="●"/>
            </a:pP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You will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use what you have learned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to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create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your own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multi-step problem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with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stage directions.</a:t>
            </a:r>
            <a:endParaRPr b="1" sz="2400">
              <a:solidFill>
                <a:srgbClr val="FFFF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venir"/>
              <a:buChar char="●"/>
            </a:pP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You may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choose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the way you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present your problem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b="1" sz="2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81000" lvl="1" marL="914400" rtl="0" algn="l"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2400"/>
              <a:buFont typeface="Avenir"/>
              <a:buChar char="○"/>
            </a:pPr>
            <a:r>
              <a:rPr b="1" lang="en" sz="2400">
                <a:solidFill>
                  <a:srgbClr val="00FFFF"/>
                </a:solidFill>
                <a:latin typeface="Avenir"/>
                <a:ea typeface="Avenir"/>
                <a:cs typeface="Avenir"/>
                <a:sym typeface="Avenir"/>
              </a:rPr>
              <a:t>Examples: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performing your problem, reading it aloud, creating a video or computer animation</a:t>
            </a:r>
            <a:endParaRPr b="1" sz="2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5" name="Google Shape;135;p19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1901" y="4486900"/>
            <a:ext cx="590374" cy="59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>
            <a:hlinkClick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96074" y="4486900"/>
            <a:ext cx="590374" cy="5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7">
            <a:alphaModFix/>
          </a:blip>
          <a:srcRect b="1029" l="26126" r="26169" t="0"/>
          <a:stretch/>
        </p:blipFill>
        <p:spPr>
          <a:xfrm rot="288259">
            <a:off x="5963856" y="1298632"/>
            <a:ext cx="2311712" cy="2974614"/>
          </a:xfrm>
          <a:prstGeom prst="rect">
            <a:avLst/>
          </a:prstGeom>
          <a:noFill/>
          <a:ln cap="flat" cmpd="sng" w="38100">
            <a:solidFill>
              <a:srgbClr val="DCBD7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E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/>
        </p:nvSpPr>
        <p:spPr>
          <a:xfrm>
            <a:off x="153000" y="0"/>
            <a:ext cx="602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Closure</a:t>
            </a:r>
            <a:endParaRPr b="1" sz="4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825"/>
            <a:ext cx="9144003" cy="1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213350" y="2110050"/>
            <a:ext cx="5418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ts val="2400"/>
              <a:buFont typeface="Avenir"/>
              <a:buChar char="●"/>
            </a:pP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Write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down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3 quiz questions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  using what you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learned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in this lesson.</a:t>
            </a:r>
            <a:endParaRPr b="1" sz="2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5" name="Google Shape;145;p20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1901" y="4486900"/>
            <a:ext cx="590374" cy="59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>
            <a:hlinkClick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96074" y="4486900"/>
            <a:ext cx="590374" cy="5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52040" y="1394039"/>
            <a:ext cx="3539610" cy="2355413"/>
          </a:xfrm>
          <a:prstGeom prst="rect">
            <a:avLst/>
          </a:prstGeom>
          <a:noFill/>
          <a:ln cap="flat" cmpd="sng" w="38100">
            <a:solidFill>
              <a:srgbClr val="DCBD7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/>
          <p:nvPr/>
        </p:nvSpPr>
        <p:spPr>
          <a:xfrm>
            <a:off x="2258900" y="0"/>
            <a:ext cx="6885000" cy="5155800"/>
          </a:xfrm>
          <a:prstGeom prst="rect">
            <a:avLst/>
          </a:prstGeom>
          <a:solidFill>
            <a:srgbClr val="1E1E1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-6400" y="0"/>
            <a:ext cx="2265300" cy="5143500"/>
          </a:xfrm>
          <a:prstGeom prst="rect">
            <a:avLst/>
          </a:prstGeom>
          <a:solidFill>
            <a:srgbClr val="DCBD74">
              <a:alpha val="478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6546"/>
            <a:ext cx="9144003" cy="18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12" y="64008"/>
            <a:ext cx="1383221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2487500" y="61075"/>
            <a:ext cx="635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HOW DID YOU DO?</a:t>
            </a:r>
            <a:endParaRPr b="1" sz="3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3150325" y="2203775"/>
            <a:ext cx="108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235175" y="1618075"/>
            <a:ext cx="1787700" cy="3200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DCBD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585500" y="691850"/>
            <a:ext cx="108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MATH</a:t>
            </a:r>
            <a:endParaRPr sz="1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500800" y="322850"/>
            <a:ext cx="126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THEATRE</a:t>
            </a:r>
            <a:endParaRPr sz="1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1091000" y="618950"/>
            <a:ext cx="70500" cy="72900"/>
          </a:xfrm>
          <a:prstGeom prst="flowChartConnector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268000" y="1695225"/>
            <a:ext cx="17262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Think about this lesson. Write 1-2 paragraphs about what you learned and each </a:t>
            </a:r>
            <a:endParaRPr b="1"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of these questions.</a:t>
            </a:r>
            <a:endParaRPr b="1"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3" name="Google Shape;163;p21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96074" y="4486900"/>
            <a:ext cx="590374" cy="5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3540600" y="1083225"/>
            <a:ext cx="5225700" cy="3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Did you </a:t>
            </a:r>
            <a:r>
              <a:rPr b="1" lang="en" sz="23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explain</a:t>
            </a:r>
            <a:r>
              <a:rPr b="1" lang="en" sz="2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lang="en" sz="23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each step</a:t>
            </a:r>
            <a:r>
              <a:rPr b="1" lang="en" sz="2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in </a:t>
            </a:r>
            <a:r>
              <a:rPr b="1" lang="en" sz="23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solving</a:t>
            </a:r>
            <a:r>
              <a:rPr b="1" lang="en" sz="2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an </a:t>
            </a:r>
            <a:r>
              <a:rPr b="1" lang="en" sz="23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equation</a:t>
            </a:r>
            <a:r>
              <a:rPr b="1" lang="en" sz="2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and </a:t>
            </a:r>
            <a:r>
              <a:rPr b="1" lang="en" sz="23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construct</a:t>
            </a:r>
            <a:r>
              <a:rPr b="1" lang="en" sz="2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an </a:t>
            </a:r>
            <a:r>
              <a:rPr b="1" lang="en" sz="23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argument </a:t>
            </a:r>
            <a:r>
              <a:rPr b="1" lang="en" sz="2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to </a:t>
            </a:r>
            <a:r>
              <a:rPr b="1" lang="en" sz="23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justify</a:t>
            </a:r>
            <a:r>
              <a:rPr b="1" lang="en" sz="2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 </a:t>
            </a:r>
            <a:r>
              <a:rPr b="1" lang="en" sz="23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solution method</a:t>
            </a:r>
            <a:r>
              <a:rPr b="1" lang="en" sz="2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br>
              <a:rPr b="1" lang="en" sz="23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b="1" sz="16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Did you </a:t>
            </a:r>
            <a:r>
              <a:rPr b="1" lang="en" sz="23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practice</a:t>
            </a:r>
            <a:r>
              <a:rPr b="1" lang="en" sz="2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and </a:t>
            </a:r>
            <a:r>
              <a:rPr b="1" lang="en" sz="23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revise</a:t>
            </a:r>
            <a:r>
              <a:rPr b="1" lang="en" sz="2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 </a:t>
            </a:r>
            <a:r>
              <a:rPr b="1" lang="en" sz="23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scripted theatre work</a:t>
            </a:r>
            <a:r>
              <a:rPr b="1" lang="en" sz="2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using </a:t>
            </a:r>
            <a:r>
              <a:rPr b="1" lang="en" sz="23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theatrical </a:t>
            </a:r>
            <a:r>
              <a:rPr b="1" lang="en" sz="23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staging directions</a:t>
            </a:r>
            <a:r>
              <a:rPr b="1" lang="en" sz="2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b="1" sz="1900" u="sng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2258900" y="2603975"/>
            <a:ext cx="13593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0">
                <a:solidFill>
                  <a:srgbClr val="DCBD74"/>
                </a:solidFill>
              </a:rPr>
              <a:t>✓</a:t>
            </a:r>
            <a:endParaRPr sz="12500">
              <a:solidFill>
                <a:srgbClr val="DCBD74"/>
              </a:solidFill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2258900" y="790600"/>
            <a:ext cx="13593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0">
                <a:solidFill>
                  <a:srgbClr val="DCBD74"/>
                </a:solidFill>
              </a:rPr>
              <a:t>✓</a:t>
            </a:r>
            <a:endParaRPr sz="12500">
              <a:solidFill>
                <a:srgbClr val="DCBD7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9218C0FB97434AA975BDE10F44DA6E" ma:contentTypeVersion="25" ma:contentTypeDescription="Create a new document." ma:contentTypeScope="" ma:versionID="ea10a9a06a5d88f6e97c55d65b1f598f">
  <xsd:schema xmlns:xsd="http://www.w3.org/2001/XMLSchema" xmlns:xs="http://www.w3.org/2001/XMLSchema" xmlns:p="http://schemas.microsoft.com/office/2006/metadata/properties" xmlns:ns2="8eb01119-e7e7-4bc5-b909-352072fc1e05" xmlns:ns3="b61fb944-cdd4-4a66-8e09-ec3886cc9125" targetNamespace="http://schemas.microsoft.com/office/2006/metadata/properties" ma:root="true" ma:fieldsID="6ed1b272b6f89d5bf0eb9a508de31094" ns2:_="" ns3:_="">
    <xsd:import namespace="8eb01119-e7e7-4bc5-b909-352072fc1e05"/>
    <xsd:import namespace="b61fb944-cdd4-4a66-8e09-ec3886cc9125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01119-e7e7-4bc5-b909-352072fc1e0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596704a7-47a6-4472-be84-51dca92f7f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fb944-cdd4-4a66-8e09-ec3886cc912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f33e1034-f8a4-4d48-99aa-d75d2108a11e}" ma:internalName="TaxCatchAll" ma:showField="CatchAllData" ma:web="b61fb944-cdd4-4a66-8e09-ec3886cc91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8eb01119-e7e7-4bc5-b909-352072fc1e05" xsi:nil="true"/>
    <MigrationWizIdPermissionLevels xmlns="8eb01119-e7e7-4bc5-b909-352072fc1e05" xsi:nil="true"/>
    <MigrationWizIdPermissions xmlns="8eb01119-e7e7-4bc5-b909-352072fc1e05" xsi:nil="true"/>
    <TaxCatchAll xmlns="b61fb944-cdd4-4a66-8e09-ec3886cc9125" xsi:nil="true"/>
    <MigrationWizIdSecurityGroups xmlns="8eb01119-e7e7-4bc5-b909-352072fc1e05" xsi:nil="true"/>
    <MigrationWizIdDocumentLibraryPermissions xmlns="8eb01119-e7e7-4bc5-b909-352072fc1e05" xsi:nil="true"/>
    <lcf76f155ced4ddcb4097134ff3c332f xmlns="8eb01119-e7e7-4bc5-b909-352072fc1e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06B474-18EF-495C-8CE7-DAD72DAF43E7}"/>
</file>

<file path=customXml/itemProps2.xml><?xml version="1.0" encoding="utf-8"?>
<ds:datastoreItem xmlns:ds="http://schemas.openxmlformats.org/officeDocument/2006/customXml" ds:itemID="{27ABF094-490B-41FD-993A-E140E9C5AD38}"/>
</file>

<file path=customXml/itemProps3.xml><?xml version="1.0" encoding="utf-8"?>
<ds:datastoreItem xmlns:ds="http://schemas.openxmlformats.org/officeDocument/2006/customXml" ds:itemID="{37D7F071-5BC3-4AB3-8791-0D4918684BF6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0x010100CF9218C0FB97434AA975BDE10F44DA6E</vt:lpwstr>
  </property>
</Properties>
</file>