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Oswald-regular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Oswa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79b702f21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79b702f21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d188e3c06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d188e3c06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d188e3c06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d188e3c06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d188e3c06b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d188e3c06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7c1e78577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7c1e78577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7d6b7caf2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7d6b7caf2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1" Type="http://schemas.openxmlformats.org/officeDocument/2006/relationships/slide" Target="/ppt/slides/slide7.xml"/><Relationship Id="rId10" Type="http://schemas.openxmlformats.org/officeDocument/2006/relationships/slide" Target="/ppt/slides/slide6.xml"/><Relationship Id="rId12" Type="http://schemas.openxmlformats.org/officeDocument/2006/relationships/image" Target="../media/image11.png"/><Relationship Id="rId9" Type="http://schemas.openxmlformats.org/officeDocument/2006/relationships/slide" Target="/ppt/slides/slide5.xml"/><Relationship Id="rId5" Type="http://schemas.openxmlformats.org/officeDocument/2006/relationships/image" Target="../media/image4.png"/><Relationship Id="rId6" Type="http://schemas.openxmlformats.org/officeDocument/2006/relationships/slide" Target="/ppt/slides/slide2.xml"/><Relationship Id="rId7" Type="http://schemas.openxmlformats.org/officeDocument/2006/relationships/slide" Target="/ppt/slides/slide3.xml"/><Relationship Id="rId8" Type="http://schemas.openxmlformats.org/officeDocument/2006/relationships/slide" Target="/ppt/slides/slide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slide" Target="/ppt/slides/slide1.xml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slide" Target="/ppt/slides/slide1.xml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slide" Target="/ppt/slides/slide1.xml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hyperlink" Target="http://drive.google.com/file/d/19H22ZEvc1Q3BlS67lyRdzsWoWJ1kbHQM/view" TargetMode="External"/><Relationship Id="rId8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slide" Target="/ppt/slides/slide1.xml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hyperlink" Target="http://drive.google.com/file/d/1rpxbi5iQddGX_bmIDokManlFGoOBGL76/view" TargetMode="External"/><Relationship Id="rId8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slide" Target="/ppt/slides/slide1.xml"/><Relationship Id="rId10" Type="http://schemas.openxmlformats.org/officeDocument/2006/relationships/image" Target="../media/image17.png"/><Relationship Id="rId9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slide" Target="/ppt/slides/slide1.xml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6400" y="0"/>
            <a:ext cx="2265300" cy="5143500"/>
          </a:xfrm>
          <a:prstGeom prst="rect">
            <a:avLst/>
          </a:prstGeom>
          <a:solidFill>
            <a:srgbClr val="D36E00">
              <a:alpha val="431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258900" y="0"/>
            <a:ext cx="6885000" cy="5155800"/>
          </a:xfrm>
          <a:prstGeom prst="rect">
            <a:avLst/>
          </a:prstGeom>
          <a:solidFill>
            <a:srgbClr val="1E1E1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6546"/>
            <a:ext cx="9144003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12" y="64008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5862" y="1403755"/>
            <a:ext cx="6648427" cy="373974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713125" y="76950"/>
            <a:ext cx="6354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Evaluating Design Solutions</a:t>
            </a:r>
            <a:endParaRPr b="1" sz="23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495575" y="979025"/>
            <a:ext cx="65268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lang="en" sz="135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You will evaluate and justify the creation of theatrical design based on the creative process of the designer. You will also create an alternate original solution to a design challenge. </a:t>
            </a:r>
            <a:endParaRPr b="1" sz="135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632325" y="2731975"/>
            <a:ext cx="2095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D36E00"/>
                </a:solidFill>
                <a:latin typeface="Avenir"/>
                <a:ea typeface="Avenir"/>
                <a:cs typeface="Avenir"/>
                <a:sym typeface="Avenir"/>
              </a:rPr>
              <a:t>Words you </a:t>
            </a:r>
            <a:endParaRPr b="1" sz="2300">
              <a:solidFill>
                <a:srgbClr val="D36E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D36E00"/>
                </a:solidFill>
                <a:latin typeface="Avenir"/>
                <a:ea typeface="Avenir"/>
                <a:cs typeface="Avenir"/>
                <a:sym typeface="Avenir"/>
              </a:rPr>
              <a:t>will be using</a:t>
            </a:r>
            <a:r>
              <a:rPr lang="en">
                <a:solidFill>
                  <a:srgbClr val="CC775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>
              <a:solidFill>
                <a:srgbClr val="CC775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150325" y="2203775"/>
            <a:ext cx="10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550813" y="3968150"/>
            <a:ext cx="1081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space</a:t>
            </a:r>
            <a:endParaRPr sz="1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7046975" y="3009175"/>
            <a:ext cx="1081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</a:t>
            </a:r>
            <a:r>
              <a:rPr lang="en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esign</a:t>
            </a: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process</a:t>
            </a: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235175" y="1618075"/>
            <a:ext cx="1787700" cy="3200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D36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585500" y="768050"/>
            <a:ext cx="10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SCIENCE</a:t>
            </a:r>
            <a:endParaRPr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00800" y="322850"/>
            <a:ext cx="126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THEATRE</a:t>
            </a:r>
            <a:endParaRPr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1091000" y="711625"/>
            <a:ext cx="70500" cy="72900"/>
          </a:xfrm>
          <a:prstGeom prst="flowChartConnector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>
            <a:hlinkClick action="ppaction://hlinksldjump" r:id="rId6"/>
          </p:cNvPr>
          <p:cNvSpPr txBox="1"/>
          <p:nvPr/>
        </p:nvSpPr>
        <p:spPr>
          <a:xfrm>
            <a:off x="268000" y="1771425"/>
            <a:ext cx="1726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335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●"/>
            </a:pPr>
            <a:r>
              <a:rPr b="1" lang="en" sz="1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action="ppaction://hlinkshowjump?jump=nextslide"/>
              </a:rPr>
              <a:t>Artful Thinking</a:t>
            </a:r>
            <a:endParaRPr b="1"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3335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●"/>
            </a:pPr>
            <a:r>
              <a:rPr b="1" lang="en" sz="1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action="ppaction://hlinksldjump" r:id="rId7"/>
              </a:rPr>
              <a:t>The Design Process</a:t>
            </a:r>
            <a:endParaRPr b="1"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3335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●"/>
            </a:pPr>
            <a:r>
              <a:rPr b="1" lang="en" sz="1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action="ppaction://hlinksldjump" r:id="rId8"/>
              </a:rPr>
              <a:t>Scenic Designer</a:t>
            </a:r>
            <a:endParaRPr b="1"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3335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●"/>
            </a:pPr>
            <a:r>
              <a:rPr b="1" lang="en" sz="1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action="ppaction://hlinksldjump" r:id="rId9"/>
              </a:rPr>
              <a:t>Wicked Set Design</a:t>
            </a:r>
            <a:endParaRPr b="1"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3335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●"/>
            </a:pPr>
            <a:r>
              <a:rPr b="1" lang="en" sz="1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action="ppaction://hlinksldjump" r:id="rId10"/>
              </a:rPr>
              <a:t>Main Activity</a:t>
            </a:r>
            <a:endParaRPr b="1"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3335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●"/>
            </a:pPr>
            <a:r>
              <a:rPr b="1" lang="en" sz="1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action="ppaction://hlinksldjump" r:id="rId11"/>
              </a:rPr>
              <a:t>How did you do?</a:t>
            </a:r>
            <a:endParaRPr b="1"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0" name="Google Shape;70;p13">
            <a:hlinkClick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153000" y="0"/>
            <a:ext cx="602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Artful Thinking</a:t>
            </a:r>
            <a:endParaRPr b="1" sz="4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825"/>
            <a:ext cx="9144003" cy="1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4237463" y="1010050"/>
            <a:ext cx="39162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rgbClr val="00FFFF"/>
                </a:solidFill>
                <a:latin typeface="Avenir"/>
                <a:ea typeface="Avenir"/>
                <a:cs typeface="Avenir"/>
                <a:sym typeface="Avenir"/>
              </a:rPr>
              <a:t>Parts / Purposes / Complexities Routine</a:t>
            </a:r>
            <a:endParaRPr b="1" sz="2000" u="sng">
              <a:solidFill>
                <a:srgbClr val="00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"/>
              <a:buChar char="●"/>
            </a:pPr>
            <a:r>
              <a:rPr b="1" lang="en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What are its </a:t>
            </a:r>
            <a:r>
              <a:rPr b="1" lang="en" sz="17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parts</a:t>
            </a:r>
            <a:r>
              <a:rPr b="1" lang="en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? (What are its </a:t>
            </a:r>
            <a:r>
              <a:rPr b="1" lang="en" sz="17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pieces,</a:t>
            </a:r>
            <a:r>
              <a:rPr b="1" lang="en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" sz="17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components</a:t>
            </a:r>
            <a:r>
              <a:rPr b="1" lang="en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?)</a:t>
            </a:r>
            <a:endParaRPr b="1" sz="1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"/>
              <a:buChar char="●"/>
            </a:pPr>
            <a:r>
              <a:rPr b="1" lang="en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What are its </a:t>
            </a:r>
            <a:r>
              <a:rPr b="1" lang="en" sz="17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purposes</a:t>
            </a:r>
            <a:r>
              <a:rPr b="1" lang="en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? (What is it </a:t>
            </a:r>
            <a:r>
              <a:rPr b="1" lang="en" sz="17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for,</a:t>
            </a:r>
            <a:r>
              <a:rPr b="1" lang="en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what does </a:t>
            </a:r>
            <a:r>
              <a:rPr b="1" lang="en" sz="17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it do</a:t>
            </a:r>
            <a:r>
              <a:rPr b="1" lang="en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?)</a:t>
            </a:r>
            <a:endParaRPr b="1" sz="1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700"/>
              <a:buFont typeface="Avenir"/>
              <a:buChar char="●"/>
            </a:pPr>
            <a:r>
              <a:rPr b="1" lang="en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What are its </a:t>
            </a:r>
            <a:r>
              <a:rPr b="1" lang="en" sz="17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complexities</a:t>
            </a:r>
            <a:r>
              <a:rPr b="1" lang="en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? (How is it </a:t>
            </a:r>
            <a:r>
              <a:rPr b="1" lang="en" sz="17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complicated</a:t>
            </a:r>
            <a:r>
              <a:rPr b="1" lang="en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in its parts, purposes, the </a:t>
            </a:r>
            <a:r>
              <a:rPr b="1" lang="en" sz="17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relationship between</a:t>
            </a:r>
            <a:r>
              <a:rPr b="1" lang="en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the two, or other ways?)</a:t>
            </a:r>
            <a:endParaRPr b="1" sz="2500" u="sng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8" name="Google Shape;78;p14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1901" y="4486900"/>
            <a:ext cx="590374" cy="5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0338" y="1010050"/>
            <a:ext cx="2572450" cy="391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153000" y="0"/>
            <a:ext cx="602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The Design Process</a:t>
            </a:r>
            <a:endParaRPr b="1" sz="4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825"/>
            <a:ext cx="9144003" cy="1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1901" y="4486900"/>
            <a:ext cx="590374" cy="5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7">
            <a:alphaModFix/>
          </a:blip>
          <a:srcRect b="12858" l="26310" r="26129" t="1649"/>
          <a:stretch/>
        </p:blipFill>
        <p:spPr>
          <a:xfrm>
            <a:off x="476763" y="1123600"/>
            <a:ext cx="3398426" cy="3818026"/>
          </a:xfrm>
          <a:prstGeom prst="rect">
            <a:avLst/>
          </a:prstGeom>
          <a:noFill/>
          <a:ln cap="flat" cmpd="sng" w="38100">
            <a:solidFill>
              <a:srgbClr val="D36E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" name="Google Shape;90;p15"/>
          <p:cNvSpPr txBox="1"/>
          <p:nvPr/>
        </p:nvSpPr>
        <p:spPr>
          <a:xfrm>
            <a:off x="4222950" y="1123600"/>
            <a:ext cx="4526100" cy="3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nir"/>
              <a:buChar char="●"/>
            </a:pPr>
            <a:r>
              <a:rPr b="1" lang="en" sz="22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Engineers</a:t>
            </a:r>
            <a:r>
              <a:rPr b="1" lang="en"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b="1" lang="en" sz="22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designers</a:t>
            </a:r>
            <a:r>
              <a:rPr b="1" lang="en"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of all kinds </a:t>
            </a:r>
            <a:r>
              <a:rPr b="1" lang="en" sz="22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create</a:t>
            </a:r>
            <a:r>
              <a:rPr b="1" lang="en"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b="1" lang="en" sz="22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revise </a:t>
            </a:r>
            <a:r>
              <a:rPr b="1" lang="en"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multiple times during their work. They do this as they </a:t>
            </a:r>
            <a:r>
              <a:rPr b="1" lang="en" sz="22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solve problems</a:t>
            </a:r>
            <a:r>
              <a:rPr b="1" lang="en"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1" sz="2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8300" lvl="0" marL="457200" rtl="0" algn="l"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2200"/>
              <a:buFont typeface="Avenir"/>
              <a:buChar char="●"/>
            </a:pPr>
            <a:r>
              <a:rPr b="1" lang="en"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When is a time that you have been able to </a:t>
            </a:r>
            <a:r>
              <a:rPr b="1" lang="en" sz="22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revise</a:t>
            </a:r>
            <a:r>
              <a:rPr b="1" lang="en" sz="2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your work?</a:t>
            </a:r>
            <a:endParaRPr b="1" sz="2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153000" y="0"/>
            <a:ext cx="602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Scenic Designer</a:t>
            </a:r>
            <a:endParaRPr b="1" sz="4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825"/>
            <a:ext cx="9144003" cy="1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1901" y="4486900"/>
            <a:ext cx="590374" cy="5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 title="S2 - Interview with a designer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7138" y="1306975"/>
            <a:ext cx="6089725" cy="3425476"/>
          </a:xfrm>
          <a:prstGeom prst="rect">
            <a:avLst/>
          </a:prstGeom>
          <a:noFill/>
          <a:ln cap="flat" cmpd="sng" w="38100">
            <a:solidFill>
              <a:srgbClr val="D36E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153000" y="0"/>
            <a:ext cx="602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Wicked Set Design</a:t>
            </a:r>
            <a:endParaRPr b="1" sz="4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825"/>
            <a:ext cx="9144003" cy="1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1901" y="4486900"/>
            <a:ext cx="590374" cy="5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 title="S3 - Wicked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2825" y="1181200"/>
            <a:ext cx="6098352" cy="3430326"/>
          </a:xfrm>
          <a:prstGeom prst="rect">
            <a:avLst/>
          </a:prstGeom>
          <a:noFill/>
          <a:ln cap="flat" cmpd="sng" w="38100">
            <a:solidFill>
              <a:srgbClr val="D36E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E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153000" y="0"/>
            <a:ext cx="602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Main Activity</a:t>
            </a:r>
            <a:endParaRPr b="1" sz="4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825"/>
            <a:ext cx="9144003" cy="1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235900" y="1106925"/>
            <a:ext cx="51117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●"/>
            </a:pPr>
            <a:r>
              <a:rPr b="1" lang="en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You will consider an alternate way to have solved the designer’s task and to solve the challenge. </a:t>
            </a:r>
            <a:endParaRPr b="1"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●"/>
            </a:pPr>
            <a:r>
              <a:rPr b="1" lang="en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You will should be able to justify your choices and maintain the concept of the production. </a:t>
            </a:r>
            <a:endParaRPr b="1"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Char char="●"/>
            </a:pPr>
            <a:r>
              <a:rPr b="1" lang="en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You may </a:t>
            </a:r>
            <a:r>
              <a:rPr b="1" lang="en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choose</a:t>
            </a:r>
            <a:r>
              <a:rPr b="1" lang="en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any presentation model for your solution. What will best present your idea? </a:t>
            </a:r>
            <a:endParaRPr b="1"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2000"/>
              </a:spcBef>
              <a:spcAft>
                <a:spcPts val="2000"/>
              </a:spcAft>
              <a:buClr>
                <a:srgbClr val="FFFFFF"/>
              </a:buClr>
              <a:buSzPts val="1800"/>
              <a:buFont typeface="Avenir"/>
              <a:buChar char="●"/>
            </a:pPr>
            <a:r>
              <a:rPr b="1" lang="en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The more visual, the better!</a:t>
            </a:r>
            <a:endParaRPr b="1" sz="1800" u="sng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6" name="Google Shape;116;p18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1901" y="4486900"/>
            <a:ext cx="590374" cy="5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7">
            <a:alphaModFix/>
          </a:blip>
          <a:srcRect b="1283" l="26005" r="26014" t="0"/>
          <a:stretch/>
        </p:blipFill>
        <p:spPr>
          <a:xfrm>
            <a:off x="6376199" y="1026027"/>
            <a:ext cx="1566249" cy="201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8">
            <a:alphaModFix/>
          </a:blip>
          <a:srcRect b="0" l="26448" r="26287" t="0"/>
          <a:stretch/>
        </p:blipFill>
        <p:spPr>
          <a:xfrm rot="505625">
            <a:off x="7084162" y="1535036"/>
            <a:ext cx="1566248" cy="207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9">
            <a:alphaModFix/>
          </a:blip>
          <a:srcRect b="1284" l="26149" r="26087" t="1410"/>
          <a:stretch/>
        </p:blipFill>
        <p:spPr>
          <a:xfrm rot="-545872">
            <a:off x="5488988" y="1617366"/>
            <a:ext cx="1498070" cy="1907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10">
            <a:alphaModFix/>
          </a:blip>
          <a:srcRect b="1272" l="26003" r="25974" t="851"/>
          <a:stretch/>
        </p:blipFill>
        <p:spPr>
          <a:xfrm>
            <a:off x="6327675" y="2295925"/>
            <a:ext cx="1664799" cy="21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-6400" y="0"/>
            <a:ext cx="2265300" cy="5143500"/>
          </a:xfrm>
          <a:prstGeom prst="rect">
            <a:avLst/>
          </a:prstGeom>
          <a:solidFill>
            <a:srgbClr val="D36E00">
              <a:alpha val="431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2258900" y="0"/>
            <a:ext cx="6885000" cy="5155800"/>
          </a:xfrm>
          <a:prstGeom prst="rect">
            <a:avLst/>
          </a:prstGeom>
          <a:solidFill>
            <a:srgbClr val="1E1E1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6546"/>
            <a:ext cx="9144003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12" y="64008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2487500" y="61075"/>
            <a:ext cx="635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How did you do?</a:t>
            </a:r>
            <a:endParaRPr b="1" sz="3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3150325" y="2203775"/>
            <a:ext cx="10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235175" y="1618075"/>
            <a:ext cx="1787700" cy="3200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D36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590350" y="784525"/>
            <a:ext cx="10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SCIENCE</a:t>
            </a:r>
            <a:endParaRPr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500800" y="322850"/>
            <a:ext cx="126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THEATRE</a:t>
            </a:r>
            <a:endParaRPr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1095850" y="711625"/>
            <a:ext cx="70500" cy="72900"/>
          </a:xfrm>
          <a:prstGeom prst="flowChartConnector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268000" y="1695225"/>
            <a:ext cx="1726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Think about this lesson. Write 1-2 paragraphs about what you learned and each </a:t>
            </a:r>
            <a:endParaRPr b="1"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 these questions.</a:t>
            </a:r>
            <a:endParaRPr b="1" sz="2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7" name="Google Shape;137;p19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6074" y="4486900"/>
            <a:ext cx="590374" cy="5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3539475" y="1030175"/>
            <a:ext cx="5535000" cy="3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Did you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design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solution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to a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complex real-world problem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by breaking it down into smaller problems that can be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solved through engineering</a:t>
            </a:r>
            <a:r>
              <a:rPr b="1" lang="en" sz="2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b="1" sz="2400">
              <a:solidFill>
                <a:srgbClr val="FFFF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solidFill>
                <a:srgbClr val="FFFF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000"/>
              </a:spcBef>
              <a:spcAft>
                <a:spcPts val="200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Did you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e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xplain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justify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the selection of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technical elements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used to build a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design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that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communicates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the concept of a drama/theatre </a:t>
            </a:r>
            <a:r>
              <a:rPr b="1" lang="en" sz="24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production</a:t>
            </a:r>
            <a:r>
              <a:rPr b="1"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b="1" sz="2000" u="sng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2258900" y="2603975"/>
            <a:ext cx="13593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0">
                <a:solidFill>
                  <a:srgbClr val="D36E00"/>
                </a:solidFill>
              </a:rPr>
              <a:t>✓</a:t>
            </a:r>
            <a:endParaRPr sz="12500">
              <a:solidFill>
                <a:srgbClr val="D36E00"/>
              </a:solidFill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2258900" y="790600"/>
            <a:ext cx="13593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0">
                <a:solidFill>
                  <a:srgbClr val="D36E00"/>
                </a:solidFill>
              </a:rPr>
              <a:t>✓</a:t>
            </a:r>
            <a:endParaRPr sz="12500">
              <a:solidFill>
                <a:srgbClr val="D36E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9218C0FB97434AA975BDE10F44DA6E" ma:contentTypeVersion="25" ma:contentTypeDescription="Create a new document." ma:contentTypeScope="" ma:versionID="ea10a9a06a5d88f6e97c55d65b1f598f">
  <xsd:schema xmlns:xsd="http://www.w3.org/2001/XMLSchema" xmlns:xs="http://www.w3.org/2001/XMLSchema" xmlns:p="http://schemas.microsoft.com/office/2006/metadata/properties" xmlns:ns2="8eb01119-e7e7-4bc5-b909-352072fc1e05" xmlns:ns3="b61fb944-cdd4-4a66-8e09-ec3886cc9125" targetNamespace="http://schemas.microsoft.com/office/2006/metadata/properties" ma:root="true" ma:fieldsID="6ed1b272b6f89d5bf0eb9a508de31094" ns2:_="" ns3:_="">
    <xsd:import namespace="8eb01119-e7e7-4bc5-b909-352072fc1e05"/>
    <xsd:import namespace="b61fb944-cdd4-4a66-8e09-ec3886cc9125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01119-e7e7-4bc5-b909-352072fc1e0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596704a7-47a6-4472-be84-51dca92f7f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fb944-cdd4-4a66-8e09-ec3886cc912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f33e1034-f8a4-4d48-99aa-d75d2108a11e}" ma:internalName="TaxCatchAll" ma:showField="CatchAllData" ma:web="b61fb944-cdd4-4a66-8e09-ec3886cc91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8eb01119-e7e7-4bc5-b909-352072fc1e05" xsi:nil="true"/>
    <MigrationWizIdPermissionLevels xmlns="8eb01119-e7e7-4bc5-b909-352072fc1e05" xsi:nil="true"/>
    <MigrationWizIdPermissions xmlns="8eb01119-e7e7-4bc5-b909-352072fc1e05" xsi:nil="true"/>
    <TaxCatchAll xmlns="b61fb944-cdd4-4a66-8e09-ec3886cc9125" xsi:nil="true"/>
    <MigrationWizIdSecurityGroups xmlns="8eb01119-e7e7-4bc5-b909-352072fc1e05" xsi:nil="true"/>
    <MigrationWizIdDocumentLibraryPermissions xmlns="8eb01119-e7e7-4bc5-b909-352072fc1e05" xsi:nil="true"/>
    <lcf76f155ced4ddcb4097134ff3c332f xmlns="8eb01119-e7e7-4bc5-b909-352072fc1e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86EDF1-3416-4B00-9089-8F9BE2EB2195}"/>
</file>

<file path=customXml/itemProps2.xml><?xml version="1.0" encoding="utf-8"?>
<ds:datastoreItem xmlns:ds="http://schemas.openxmlformats.org/officeDocument/2006/customXml" ds:itemID="{AB73E219-6176-4EFE-84F6-AF5BF7592FFD}"/>
</file>

<file path=customXml/itemProps3.xml><?xml version="1.0" encoding="utf-8"?>
<ds:datastoreItem xmlns:ds="http://schemas.openxmlformats.org/officeDocument/2006/customXml" ds:itemID="{C7874ABD-6B2B-4A39-8DD3-B6914521F9E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0x010100CF9218C0FB97434AA975BDE10F44DA6E</vt:lpwstr>
  </property>
</Properties>
</file>